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9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90" cy="82391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1pPr>
            <a:lvl2pPr marL="0" indent="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2pPr>
            <a:lvl3pPr marL="0" indent="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3pPr>
            <a:lvl4pPr marL="0" indent="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4pPr>
            <a:lvl5pPr marL="0" indent="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13"/>
          </p:nvPr>
        </p:nvSpPr>
        <p:spPr>
          <a:xfrm>
            <a:off x="839786" y="2057400"/>
            <a:ext cx="3932242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13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6.jpeg"/><Relationship Id="rId5" Type="http://schemas.openxmlformats.org/officeDocument/2006/relationships/image" Target="../media/image7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docs.google.com/document/d/1aitSOucL0VHZa9Z2vbRJSyAIsAz24kX8LFByQ5xQnUg/edit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github.com/nodejs/node-chakracore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.g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hyperlink" Target="http://www.guvi.io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curl.haxx.se/download.html" TargetMode="Externa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linuxize.com/post/curl-command-examples/" TargetMode="Externa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>
            <a:alpha val="31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8"/>
          <p:cNvGrpSpPr/>
          <p:nvPr/>
        </p:nvGrpSpPr>
        <p:grpSpPr>
          <a:xfrm>
            <a:off x="-1158952" y="-127591"/>
            <a:ext cx="14261811" cy="7336470"/>
            <a:chOff x="0" y="0"/>
            <a:chExt cx="14261810" cy="7336469"/>
          </a:xfrm>
        </p:grpSpPr>
        <p:grpSp>
          <p:nvGrpSpPr>
            <p:cNvPr id="96" name="Picture 6"/>
            <p:cNvGrpSpPr/>
            <p:nvPr/>
          </p:nvGrpSpPr>
          <p:grpSpPr>
            <a:xfrm>
              <a:off x="21261" y="127589"/>
              <a:ext cx="13548528" cy="7081292"/>
              <a:chOff x="-1" y="-1"/>
              <a:chExt cx="13548526" cy="7081291"/>
            </a:xfrm>
          </p:grpSpPr>
          <p:sp>
            <p:nvSpPr>
              <p:cNvPr id="94" name="Rectangle"/>
              <p:cNvSpPr/>
              <p:nvPr/>
            </p:nvSpPr>
            <p:spPr>
              <a:xfrm>
                <a:off x="-2" y="-2"/>
                <a:ext cx="13548526" cy="7081292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Calibri"/>
                  </a:defRPr>
                </a:pPr>
              </a:p>
            </p:txBody>
          </p:sp>
          <p:pic>
            <p:nvPicPr>
              <p:cNvPr id="95" name="image1.jpeg" descr="image1.jpe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2" y="0"/>
                <a:ext cx="13548527" cy="70812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7" name="Rectangle 7"/>
            <p:cNvSpPr/>
            <p:nvPr/>
          </p:nvSpPr>
          <p:spPr>
            <a:xfrm>
              <a:off x="-1" y="0"/>
              <a:ext cx="14261811" cy="7336470"/>
            </a:xfrm>
            <a:prstGeom prst="rect">
              <a:avLst/>
            </a:prstGeom>
            <a:solidFill>
              <a:srgbClr val="895EF3">
                <a:alpha val="67000"/>
              </a:srgbClr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</p:grpSp>
      <p:sp>
        <p:nvSpPr>
          <p:cNvPr id="99" name="Title 1"/>
          <p:cNvSpPr txBox="1"/>
          <p:nvPr>
            <p:ph type="ctrTitle"/>
          </p:nvPr>
        </p:nvSpPr>
        <p:spPr>
          <a:xfrm>
            <a:off x="-669852" y="5293359"/>
            <a:ext cx="13195004" cy="1030925"/>
          </a:xfrm>
          <a:prstGeom prst="rect">
            <a:avLst/>
          </a:prstGeom>
          <a:solidFill>
            <a:srgbClr val="FFFF00"/>
          </a:solidFill>
        </p:spPr>
        <p:txBody>
          <a:bodyPr/>
          <a:lstStyle>
            <a:lvl1pPr>
              <a:defRPr sz="6600"/>
            </a:lvl1pPr>
          </a:lstStyle>
          <a:p>
            <a:pPr/>
            <a:r>
              <a:t>Browsers -Getting started</a:t>
            </a:r>
          </a:p>
        </p:txBody>
      </p:sp>
      <p:grpSp>
        <p:nvGrpSpPr>
          <p:cNvPr id="102" name="Rectangle 9"/>
          <p:cNvGrpSpPr/>
          <p:nvPr/>
        </p:nvGrpSpPr>
        <p:grpSpPr>
          <a:xfrm>
            <a:off x="4444405" y="3428997"/>
            <a:ext cx="2583719" cy="2105250"/>
            <a:chOff x="-1" y="0"/>
            <a:chExt cx="2583717" cy="2105249"/>
          </a:xfrm>
        </p:grpSpPr>
        <p:sp>
          <p:nvSpPr>
            <p:cNvPr id="100" name="Rectangle"/>
            <p:cNvSpPr/>
            <p:nvPr/>
          </p:nvSpPr>
          <p:spPr>
            <a:xfrm>
              <a:off x="-2" y="-1"/>
              <a:ext cx="2583719" cy="2105250"/>
            </a:xfrm>
            <a:prstGeom prst="rect">
              <a:avLst/>
            </a:prstGeom>
            <a:solidFill>
              <a:srgbClr val="FFFF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101" name="JS"/>
            <p:cNvSpPr txBox="1"/>
            <p:nvPr/>
          </p:nvSpPr>
          <p:spPr>
            <a:xfrm>
              <a:off x="45719" y="279071"/>
              <a:ext cx="2492278" cy="1547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500"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JS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7" name="Content Placeholder 4" descr="Content Placeholder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2519" y="0"/>
            <a:ext cx="872519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Rectangle: Rounded Corners 1"/>
          <p:cNvSpPr/>
          <p:nvPr/>
        </p:nvSpPr>
        <p:spPr>
          <a:xfrm>
            <a:off x="2963048" y="2519677"/>
            <a:ext cx="5598570" cy="2794003"/>
          </a:xfrm>
          <a:prstGeom prst="roundRect">
            <a:avLst>
              <a:gd name="adj" fmla="val 16667"/>
            </a:avLst>
          </a:prstGeom>
          <a:solidFill>
            <a:srgbClr val="FF0000">
              <a:alpha val="2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51" name="Arrow: Down 27"/>
          <p:cNvSpPr/>
          <p:nvPr/>
        </p:nvSpPr>
        <p:spPr>
          <a:xfrm>
            <a:off x="7169956" y="5124303"/>
            <a:ext cx="379145" cy="566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grpSp>
        <p:nvGrpSpPr>
          <p:cNvPr id="154" name="Rectangle: Rounded Corners 8"/>
          <p:cNvGrpSpPr/>
          <p:nvPr/>
        </p:nvGrpSpPr>
        <p:grpSpPr>
          <a:xfrm>
            <a:off x="457197" y="1204644"/>
            <a:ext cx="11291783" cy="995173"/>
            <a:chOff x="0" y="0"/>
            <a:chExt cx="11291782" cy="995172"/>
          </a:xfrm>
        </p:grpSpPr>
        <p:sp>
          <p:nvSpPr>
            <p:cNvPr id="152" name="Rounded Rectangle"/>
            <p:cNvSpPr/>
            <p:nvPr/>
          </p:nvSpPr>
          <p:spPr>
            <a:xfrm>
              <a:off x="-1" y="0"/>
              <a:ext cx="11291783" cy="995173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153" name="User Interface"/>
            <p:cNvSpPr txBox="1"/>
            <p:nvPr/>
          </p:nvSpPr>
          <p:spPr>
            <a:xfrm>
              <a:off x="94297" y="331040"/>
              <a:ext cx="11103186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User Interface</a:t>
              </a:r>
            </a:p>
          </p:txBody>
        </p:sp>
      </p:grpSp>
      <p:grpSp>
        <p:nvGrpSpPr>
          <p:cNvPr id="157" name="Rectangle: Rounded Corners 10"/>
          <p:cNvGrpSpPr/>
          <p:nvPr/>
        </p:nvGrpSpPr>
        <p:grpSpPr>
          <a:xfrm>
            <a:off x="3420250" y="2689830"/>
            <a:ext cx="4272965" cy="995173"/>
            <a:chOff x="0" y="0"/>
            <a:chExt cx="4272963" cy="995172"/>
          </a:xfrm>
        </p:grpSpPr>
        <p:sp>
          <p:nvSpPr>
            <p:cNvPr id="155" name="Rounded Rectangle"/>
            <p:cNvSpPr/>
            <p:nvPr/>
          </p:nvSpPr>
          <p:spPr>
            <a:xfrm>
              <a:off x="0" y="0"/>
              <a:ext cx="4272965" cy="995173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156" name="Browser Engine"/>
            <p:cNvSpPr txBox="1"/>
            <p:nvPr/>
          </p:nvSpPr>
          <p:spPr>
            <a:xfrm>
              <a:off x="94299" y="331040"/>
              <a:ext cx="408436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Browser Engine </a:t>
              </a:r>
            </a:p>
          </p:txBody>
        </p:sp>
      </p:grpSp>
      <p:grpSp>
        <p:nvGrpSpPr>
          <p:cNvPr id="160" name="Rectangle: Rounded Corners 11"/>
          <p:cNvGrpSpPr/>
          <p:nvPr/>
        </p:nvGrpSpPr>
        <p:grpSpPr>
          <a:xfrm>
            <a:off x="3420250" y="4175018"/>
            <a:ext cx="4272965" cy="995173"/>
            <a:chOff x="0" y="0"/>
            <a:chExt cx="4272963" cy="995172"/>
          </a:xfrm>
        </p:grpSpPr>
        <p:sp>
          <p:nvSpPr>
            <p:cNvPr id="158" name="Rounded Rectangle"/>
            <p:cNvSpPr/>
            <p:nvPr/>
          </p:nvSpPr>
          <p:spPr>
            <a:xfrm>
              <a:off x="0" y="0"/>
              <a:ext cx="4272965" cy="995173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159" name="Rendering  Engine"/>
            <p:cNvSpPr txBox="1"/>
            <p:nvPr/>
          </p:nvSpPr>
          <p:spPr>
            <a:xfrm>
              <a:off x="94299" y="331040"/>
              <a:ext cx="408436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Rendering  Engine </a:t>
              </a:r>
            </a:p>
          </p:txBody>
        </p:sp>
      </p:grpSp>
      <p:grpSp>
        <p:nvGrpSpPr>
          <p:cNvPr id="163" name="Rectangle: Rounded Corners 12"/>
          <p:cNvGrpSpPr/>
          <p:nvPr/>
        </p:nvGrpSpPr>
        <p:grpSpPr>
          <a:xfrm>
            <a:off x="2963046" y="5736837"/>
            <a:ext cx="1381524" cy="995173"/>
            <a:chOff x="-1" y="0"/>
            <a:chExt cx="1381522" cy="995172"/>
          </a:xfrm>
        </p:grpSpPr>
        <p:sp>
          <p:nvSpPr>
            <p:cNvPr id="161" name="Rounded Rectangle"/>
            <p:cNvSpPr/>
            <p:nvPr/>
          </p:nvSpPr>
          <p:spPr>
            <a:xfrm>
              <a:off x="-2" y="0"/>
              <a:ext cx="1381524" cy="995173"/>
            </a:xfrm>
            <a:prstGeom prst="roundRect">
              <a:avLst>
                <a:gd name="adj" fmla="val 16667"/>
              </a:avLst>
            </a:prstGeom>
            <a:solidFill>
              <a:srgbClr val="FF606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162" name="Networking"/>
            <p:cNvSpPr txBox="1"/>
            <p:nvPr/>
          </p:nvSpPr>
          <p:spPr>
            <a:xfrm>
              <a:off x="94299" y="331040"/>
              <a:ext cx="1192922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Networking</a:t>
              </a:r>
            </a:p>
          </p:txBody>
        </p:sp>
      </p:grpSp>
      <p:grpSp>
        <p:nvGrpSpPr>
          <p:cNvPr id="166" name="Rectangle: Rounded Corners 13"/>
          <p:cNvGrpSpPr/>
          <p:nvPr/>
        </p:nvGrpSpPr>
        <p:grpSpPr>
          <a:xfrm>
            <a:off x="5072478" y="5736837"/>
            <a:ext cx="1381522" cy="995173"/>
            <a:chOff x="0" y="0"/>
            <a:chExt cx="1381520" cy="995172"/>
          </a:xfrm>
        </p:grpSpPr>
        <p:sp>
          <p:nvSpPr>
            <p:cNvPr id="164" name="Rounded Rectangle"/>
            <p:cNvSpPr/>
            <p:nvPr/>
          </p:nvSpPr>
          <p:spPr>
            <a:xfrm>
              <a:off x="-1" y="0"/>
              <a:ext cx="1381521" cy="995173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165" name="JS engine"/>
            <p:cNvSpPr txBox="1"/>
            <p:nvPr/>
          </p:nvSpPr>
          <p:spPr>
            <a:xfrm>
              <a:off x="94299" y="331040"/>
              <a:ext cx="1192921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JS engine</a:t>
              </a:r>
            </a:p>
          </p:txBody>
        </p:sp>
      </p:grpSp>
      <p:grpSp>
        <p:nvGrpSpPr>
          <p:cNvPr id="169" name="Rectangle: Rounded Corners 14"/>
          <p:cNvGrpSpPr/>
          <p:nvPr/>
        </p:nvGrpSpPr>
        <p:grpSpPr>
          <a:xfrm>
            <a:off x="7002449" y="5690954"/>
            <a:ext cx="1381522" cy="995174"/>
            <a:chOff x="0" y="0"/>
            <a:chExt cx="1381520" cy="995173"/>
          </a:xfrm>
        </p:grpSpPr>
        <p:sp>
          <p:nvSpPr>
            <p:cNvPr id="167" name="Rounded Rectangle"/>
            <p:cNvSpPr/>
            <p:nvPr/>
          </p:nvSpPr>
          <p:spPr>
            <a:xfrm>
              <a:off x="-1" y="-1"/>
              <a:ext cx="1381521" cy="995175"/>
            </a:xfrm>
            <a:prstGeom prst="roundRect">
              <a:avLst>
                <a:gd name="adj" fmla="val 16667"/>
              </a:avLst>
            </a:prstGeom>
            <a:solidFill>
              <a:srgbClr val="F5A6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168" name="UI Backend"/>
            <p:cNvSpPr txBox="1"/>
            <p:nvPr/>
          </p:nvSpPr>
          <p:spPr>
            <a:xfrm>
              <a:off x="94299" y="331040"/>
              <a:ext cx="1192921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UI Backend</a:t>
              </a:r>
            </a:p>
          </p:txBody>
        </p:sp>
      </p:grpSp>
      <p:grpSp>
        <p:nvGrpSpPr>
          <p:cNvPr id="172" name="Rectangle: Rounded Corners 15"/>
          <p:cNvGrpSpPr/>
          <p:nvPr/>
        </p:nvGrpSpPr>
        <p:grpSpPr>
          <a:xfrm>
            <a:off x="9114562" y="2360428"/>
            <a:ext cx="995174" cy="3749967"/>
            <a:chOff x="-1" y="0"/>
            <a:chExt cx="995173" cy="3749966"/>
          </a:xfrm>
        </p:grpSpPr>
        <p:sp>
          <p:nvSpPr>
            <p:cNvPr id="170" name="Rounded Rectangle"/>
            <p:cNvSpPr/>
            <p:nvPr/>
          </p:nvSpPr>
          <p:spPr>
            <a:xfrm rot="5400000">
              <a:off x="-1377398" y="1377395"/>
              <a:ext cx="3749967" cy="995174"/>
            </a:xfrm>
            <a:prstGeom prst="roundRect">
              <a:avLst>
                <a:gd name="adj" fmla="val 16667"/>
              </a:avLst>
            </a:prstGeom>
            <a:solidFill>
              <a:srgbClr val="5482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171" name="Data Storage"/>
            <p:cNvSpPr txBox="1"/>
            <p:nvPr/>
          </p:nvSpPr>
          <p:spPr>
            <a:xfrm rot="5400000">
              <a:off x="-1283094" y="1708439"/>
              <a:ext cx="3561367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Data Storage</a:t>
              </a:r>
            </a:p>
          </p:txBody>
        </p:sp>
      </p:grpSp>
      <p:sp>
        <p:nvSpPr>
          <p:cNvPr id="173" name="Arrow: Down 9"/>
          <p:cNvSpPr/>
          <p:nvPr/>
        </p:nvSpPr>
        <p:spPr>
          <a:xfrm>
            <a:off x="5573667" y="2199813"/>
            <a:ext cx="379145" cy="490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74" name="Arrow: Down 17"/>
          <p:cNvSpPr/>
          <p:nvPr/>
        </p:nvSpPr>
        <p:spPr>
          <a:xfrm>
            <a:off x="5573667" y="3698726"/>
            <a:ext cx="379145" cy="490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75" name="Arrow: Down 18"/>
          <p:cNvSpPr/>
          <p:nvPr/>
        </p:nvSpPr>
        <p:spPr>
          <a:xfrm>
            <a:off x="3477031" y="5170187"/>
            <a:ext cx="379145" cy="566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76" name="Arrow: Down 21"/>
          <p:cNvSpPr/>
          <p:nvPr/>
        </p:nvSpPr>
        <p:spPr>
          <a:xfrm rot="16200000">
            <a:off x="8261394" y="2583588"/>
            <a:ext cx="319940" cy="1381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099"/>
                </a:moveTo>
                <a:lnTo>
                  <a:pt x="5400" y="19099"/>
                </a:lnTo>
                <a:lnTo>
                  <a:pt x="5400" y="0"/>
                </a:lnTo>
                <a:lnTo>
                  <a:pt x="16200" y="0"/>
                </a:lnTo>
                <a:lnTo>
                  <a:pt x="16200" y="19099"/>
                </a:lnTo>
                <a:lnTo>
                  <a:pt x="21600" y="19099"/>
                </a:lnTo>
                <a:lnTo>
                  <a:pt x="10800" y="21600"/>
                </a:lnTo>
                <a:close/>
              </a:path>
            </a:pathLst>
          </a:custGeom>
          <a:solidFill>
            <a:srgbClr val="18171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77" name="Arrow: Down 25"/>
          <p:cNvSpPr/>
          <p:nvPr/>
        </p:nvSpPr>
        <p:spPr>
          <a:xfrm>
            <a:off x="7827105" y="2219955"/>
            <a:ext cx="225958" cy="3478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0898"/>
                </a:moveTo>
                <a:lnTo>
                  <a:pt x="5400" y="20898"/>
                </a:lnTo>
                <a:lnTo>
                  <a:pt x="5400" y="0"/>
                </a:lnTo>
                <a:lnTo>
                  <a:pt x="16200" y="0"/>
                </a:lnTo>
                <a:lnTo>
                  <a:pt x="16200" y="20898"/>
                </a:lnTo>
                <a:lnTo>
                  <a:pt x="21600" y="20898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78" name="Arrow: Down 26"/>
          <p:cNvSpPr/>
          <p:nvPr/>
        </p:nvSpPr>
        <p:spPr>
          <a:xfrm>
            <a:off x="5483938" y="5177725"/>
            <a:ext cx="379145" cy="566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79" name="Rectangle 24"/>
          <p:cNvSpPr txBox="1"/>
          <p:nvPr/>
        </p:nvSpPr>
        <p:spPr>
          <a:xfrm>
            <a:off x="3550918" y="3477698"/>
            <a:ext cx="6004564" cy="625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br/>
          </a:p>
        </p:txBody>
      </p:sp>
      <p:sp>
        <p:nvSpPr>
          <p:cNvPr id="180" name="Title 1"/>
          <p:cNvSpPr txBox="1"/>
          <p:nvPr>
            <p:ph type="title"/>
          </p:nvPr>
        </p:nvSpPr>
        <p:spPr>
          <a:xfrm>
            <a:off x="147083" y="32578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medium-content-sans-serif-font"/>
                <a:ea typeface="medium-content-sans-serif-font"/>
                <a:cs typeface="medium-content-sans-serif-font"/>
                <a:sym typeface="medium-content-sans-serif-font"/>
              </a:defRPr>
            </a:lvl1pPr>
          </a:lstStyle>
          <a:p>
            <a:pPr/>
            <a:r>
              <a:t>Structure of a Web Browser</a:t>
            </a:r>
          </a:p>
        </p:txBody>
      </p:sp>
      <p:pic>
        <p:nvPicPr>
          <p:cNvPr id="181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951" y="2105723"/>
            <a:ext cx="2057800" cy="2069296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Rectangle: Rounded Corners 19"/>
          <p:cNvSpPr/>
          <p:nvPr/>
        </p:nvSpPr>
        <p:spPr>
          <a:xfrm>
            <a:off x="4801765" y="5633546"/>
            <a:ext cx="1963836" cy="1098462"/>
          </a:xfrm>
          <a:prstGeom prst="roundRect">
            <a:avLst>
              <a:gd name="adj" fmla="val 16667"/>
            </a:avLst>
          </a:prstGeom>
          <a:solidFill>
            <a:srgbClr val="FF0000">
              <a:alpha val="2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Layout engine or rendering engine</a:t>
            </a:r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rcRect l="63500" t="18815" r="2165" b="16593"/>
          <a:stretch>
            <a:fillRect/>
          </a:stretch>
        </p:blipFill>
        <p:spPr>
          <a:xfrm>
            <a:off x="3291840" y="1282472"/>
            <a:ext cx="5029203" cy="5322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Content Placeholder 4" descr="Content Placeholder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139" y="2271532"/>
            <a:ext cx="11785442" cy="3367269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Layout engine or rendering engine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icture 24" descr="Picture 24"/>
          <p:cNvPicPr>
            <a:picLocks noChangeAspect="1"/>
          </p:cNvPicPr>
          <p:nvPr/>
        </p:nvPicPr>
        <p:blipFill>
          <a:blip r:embed="rId3">
            <a:extLst/>
          </a:blip>
          <a:srcRect l="60000" t="0" r="19853" b="0"/>
          <a:stretch>
            <a:fillRect/>
          </a:stretch>
        </p:blipFill>
        <p:spPr>
          <a:xfrm>
            <a:off x="2803831" y="1153785"/>
            <a:ext cx="955139" cy="948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icture 25" descr="Picture 25"/>
          <p:cNvPicPr>
            <a:picLocks noChangeAspect="1"/>
          </p:cNvPicPr>
          <p:nvPr/>
        </p:nvPicPr>
        <p:blipFill>
          <a:blip r:embed="rId3">
            <a:extLst/>
          </a:blip>
          <a:srcRect l="40029" t="0" r="40436" b="0"/>
          <a:stretch>
            <a:fillRect/>
          </a:stretch>
        </p:blipFill>
        <p:spPr>
          <a:xfrm>
            <a:off x="6156176" y="1047884"/>
            <a:ext cx="926197" cy="948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icture 28" descr="Picture 28"/>
          <p:cNvPicPr>
            <a:picLocks noChangeAspect="1"/>
          </p:cNvPicPr>
          <p:nvPr/>
        </p:nvPicPr>
        <p:blipFill>
          <a:blip r:embed="rId3">
            <a:extLst/>
          </a:blip>
          <a:srcRect l="80619" t="0" r="629" b="0"/>
          <a:stretch>
            <a:fillRect/>
          </a:stretch>
        </p:blipFill>
        <p:spPr>
          <a:xfrm>
            <a:off x="6174783" y="3919023"/>
            <a:ext cx="888984" cy="9482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8" name="Rectangle 29"/>
          <p:cNvGrpSpPr/>
          <p:nvPr/>
        </p:nvGrpSpPr>
        <p:grpSpPr>
          <a:xfrm>
            <a:off x="5289383" y="5312868"/>
            <a:ext cx="1059922" cy="457204"/>
            <a:chOff x="0" y="0"/>
            <a:chExt cx="1059920" cy="457203"/>
          </a:xfrm>
        </p:grpSpPr>
        <p:sp>
          <p:nvSpPr>
            <p:cNvPr id="196" name="Rectangle"/>
            <p:cNvSpPr/>
            <p:nvPr/>
          </p:nvSpPr>
          <p:spPr>
            <a:xfrm>
              <a:off x="-1" y="-1"/>
              <a:ext cx="1059921" cy="457204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197" name="Webkit"/>
            <p:cNvSpPr txBox="1"/>
            <p:nvPr/>
          </p:nvSpPr>
          <p:spPr>
            <a:xfrm>
              <a:off x="45720" y="62056"/>
              <a:ext cx="968480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Webkit</a:t>
              </a:r>
            </a:p>
          </p:txBody>
        </p:sp>
      </p:grpSp>
      <p:grpSp>
        <p:nvGrpSpPr>
          <p:cNvPr id="201" name="Rectangle 30"/>
          <p:cNvGrpSpPr/>
          <p:nvPr/>
        </p:nvGrpSpPr>
        <p:grpSpPr>
          <a:xfrm>
            <a:off x="6889244" y="5312868"/>
            <a:ext cx="1093668" cy="457204"/>
            <a:chOff x="-1" y="0"/>
            <a:chExt cx="1093667" cy="457203"/>
          </a:xfrm>
        </p:grpSpPr>
        <p:sp>
          <p:nvSpPr>
            <p:cNvPr id="199" name="Rectangle"/>
            <p:cNvSpPr/>
            <p:nvPr/>
          </p:nvSpPr>
          <p:spPr>
            <a:xfrm>
              <a:off x="-2" y="-1"/>
              <a:ext cx="1093668" cy="457204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200" name="Nitro"/>
            <p:cNvSpPr txBox="1"/>
            <p:nvPr/>
          </p:nvSpPr>
          <p:spPr>
            <a:xfrm>
              <a:off x="45720" y="62056"/>
              <a:ext cx="1002226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Nitro</a:t>
              </a:r>
            </a:p>
          </p:txBody>
        </p:sp>
      </p:grpSp>
      <p:sp>
        <p:nvSpPr>
          <p:cNvPr id="202" name="Rectangle: Rounded Corners 31"/>
          <p:cNvSpPr/>
          <p:nvPr/>
        </p:nvSpPr>
        <p:spPr>
          <a:xfrm>
            <a:off x="5139063" y="3739250"/>
            <a:ext cx="3177607" cy="2393565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203" name="Picture 32" descr="Picture 32"/>
          <p:cNvPicPr>
            <a:picLocks noChangeAspect="1"/>
          </p:cNvPicPr>
          <p:nvPr/>
        </p:nvPicPr>
        <p:blipFill>
          <a:blip r:embed="rId3">
            <a:extLst/>
          </a:blip>
          <a:srcRect l="0" t="0" r="79855" b="0"/>
          <a:stretch>
            <a:fillRect/>
          </a:stretch>
        </p:blipFill>
        <p:spPr>
          <a:xfrm>
            <a:off x="1749144" y="1163022"/>
            <a:ext cx="955140" cy="9482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6" name="Rectangle 33"/>
          <p:cNvGrpSpPr/>
          <p:nvPr/>
        </p:nvGrpSpPr>
        <p:grpSpPr>
          <a:xfrm>
            <a:off x="1743914" y="2372965"/>
            <a:ext cx="1059924" cy="457204"/>
            <a:chOff x="-1" y="0"/>
            <a:chExt cx="1059922" cy="457203"/>
          </a:xfrm>
        </p:grpSpPr>
        <p:sp>
          <p:nvSpPr>
            <p:cNvPr id="204" name="Rectangle"/>
            <p:cNvSpPr/>
            <p:nvPr/>
          </p:nvSpPr>
          <p:spPr>
            <a:xfrm>
              <a:off x="-2" y="-1"/>
              <a:ext cx="1059924" cy="457204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205" name="Blink"/>
            <p:cNvSpPr txBox="1"/>
            <p:nvPr/>
          </p:nvSpPr>
          <p:spPr>
            <a:xfrm>
              <a:off x="45720" y="62056"/>
              <a:ext cx="968482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Blink</a:t>
              </a:r>
            </a:p>
          </p:txBody>
        </p:sp>
      </p:grpSp>
      <p:grpSp>
        <p:nvGrpSpPr>
          <p:cNvPr id="209" name="Rectangle 34"/>
          <p:cNvGrpSpPr/>
          <p:nvPr/>
        </p:nvGrpSpPr>
        <p:grpSpPr>
          <a:xfrm>
            <a:off x="3194554" y="2372965"/>
            <a:ext cx="1059922" cy="457204"/>
            <a:chOff x="0" y="0"/>
            <a:chExt cx="1059920" cy="457203"/>
          </a:xfrm>
        </p:grpSpPr>
        <p:sp>
          <p:nvSpPr>
            <p:cNvPr id="207" name="Rectangle"/>
            <p:cNvSpPr/>
            <p:nvPr/>
          </p:nvSpPr>
          <p:spPr>
            <a:xfrm>
              <a:off x="-1" y="-1"/>
              <a:ext cx="1059921" cy="457204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208" name="V8"/>
            <p:cNvSpPr txBox="1"/>
            <p:nvPr/>
          </p:nvSpPr>
          <p:spPr>
            <a:xfrm>
              <a:off x="45720" y="62056"/>
              <a:ext cx="968480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V8</a:t>
              </a:r>
            </a:p>
          </p:txBody>
        </p:sp>
      </p:grpSp>
      <p:sp>
        <p:nvSpPr>
          <p:cNvPr id="210" name="Rectangle: Rounded Corners 35"/>
          <p:cNvSpPr/>
          <p:nvPr/>
        </p:nvSpPr>
        <p:spPr>
          <a:xfrm>
            <a:off x="1022998" y="799348"/>
            <a:ext cx="3447042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grpSp>
        <p:nvGrpSpPr>
          <p:cNvPr id="213" name="Rectangle 43"/>
          <p:cNvGrpSpPr/>
          <p:nvPr/>
        </p:nvGrpSpPr>
        <p:grpSpPr>
          <a:xfrm>
            <a:off x="5265510" y="2362327"/>
            <a:ext cx="1059922" cy="457204"/>
            <a:chOff x="0" y="0"/>
            <a:chExt cx="1059920" cy="457203"/>
          </a:xfrm>
        </p:grpSpPr>
        <p:sp>
          <p:nvSpPr>
            <p:cNvPr id="211" name="Rectangle"/>
            <p:cNvSpPr/>
            <p:nvPr/>
          </p:nvSpPr>
          <p:spPr>
            <a:xfrm>
              <a:off x="-1" y="-1"/>
              <a:ext cx="1059921" cy="457204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212" name="Gecko"/>
            <p:cNvSpPr txBox="1"/>
            <p:nvPr/>
          </p:nvSpPr>
          <p:spPr>
            <a:xfrm>
              <a:off x="45720" y="62056"/>
              <a:ext cx="968480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Gecko</a:t>
              </a:r>
            </a:p>
          </p:txBody>
        </p:sp>
      </p:grpSp>
      <p:grpSp>
        <p:nvGrpSpPr>
          <p:cNvPr id="216" name="Rectangle 44"/>
          <p:cNvGrpSpPr/>
          <p:nvPr/>
        </p:nvGrpSpPr>
        <p:grpSpPr>
          <a:xfrm>
            <a:off x="6497849" y="2362327"/>
            <a:ext cx="1659580" cy="457204"/>
            <a:chOff x="0" y="0"/>
            <a:chExt cx="1659578" cy="457203"/>
          </a:xfrm>
        </p:grpSpPr>
        <p:sp>
          <p:nvSpPr>
            <p:cNvPr id="214" name="Rectangle"/>
            <p:cNvSpPr/>
            <p:nvPr/>
          </p:nvSpPr>
          <p:spPr>
            <a:xfrm>
              <a:off x="0" y="-1"/>
              <a:ext cx="1659579" cy="457204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215" name="SpiderMonkey"/>
            <p:cNvSpPr txBox="1"/>
            <p:nvPr/>
          </p:nvSpPr>
          <p:spPr>
            <a:xfrm>
              <a:off x="45720" y="62056"/>
              <a:ext cx="1568141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SpiderMonkey</a:t>
              </a:r>
            </a:p>
          </p:txBody>
        </p:sp>
      </p:grpSp>
      <p:sp>
        <p:nvSpPr>
          <p:cNvPr id="217" name="Rectangle: Rounded Corners 45"/>
          <p:cNvSpPr/>
          <p:nvPr/>
        </p:nvSpPr>
        <p:spPr>
          <a:xfrm>
            <a:off x="5139063" y="814917"/>
            <a:ext cx="3177607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grpSp>
        <p:nvGrpSpPr>
          <p:cNvPr id="220" name="Rectangle 47"/>
          <p:cNvGrpSpPr/>
          <p:nvPr/>
        </p:nvGrpSpPr>
        <p:grpSpPr>
          <a:xfrm>
            <a:off x="1312382" y="5087408"/>
            <a:ext cx="1828803" cy="903003"/>
            <a:chOff x="0" y="0"/>
            <a:chExt cx="1828801" cy="903002"/>
          </a:xfrm>
        </p:grpSpPr>
        <p:sp>
          <p:nvSpPr>
            <p:cNvPr id="218" name="Rectangle"/>
            <p:cNvSpPr/>
            <p:nvPr/>
          </p:nvSpPr>
          <p:spPr>
            <a:xfrm>
              <a:off x="0" y="0"/>
              <a:ext cx="1828802" cy="903003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219" name="Trident – IE…"/>
            <p:cNvSpPr/>
            <p:nvPr/>
          </p:nvSpPr>
          <p:spPr>
            <a:xfrm>
              <a:off x="45718" y="353532"/>
              <a:ext cx="173736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600">
                  <a:latin typeface="+mn-lt"/>
                  <a:ea typeface="+mn-ea"/>
                  <a:cs typeface="+mn-cs"/>
                  <a:sym typeface="Calibri"/>
                </a:defRPr>
              </a:pPr>
              <a:r>
                <a:t>Trident – IE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600">
                  <a:latin typeface="+mn-lt"/>
                  <a:ea typeface="+mn-ea"/>
                  <a:cs typeface="+mn-cs"/>
                  <a:sym typeface="Calibri"/>
                </a:defRPr>
              </a:pPr>
              <a:r>
                <a:t>EdgeHTML - Edge</a:t>
              </a:r>
            </a:p>
          </p:txBody>
        </p:sp>
      </p:grpSp>
      <p:grpSp>
        <p:nvGrpSpPr>
          <p:cNvPr id="223" name="Rectangle 48"/>
          <p:cNvGrpSpPr/>
          <p:nvPr/>
        </p:nvGrpSpPr>
        <p:grpSpPr>
          <a:xfrm>
            <a:off x="3194554" y="5312868"/>
            <a:ext cx="1059922" cy="457204"/>
            <a:chOff x="0" y="0"/>
            <a:chExt cx="1059920" cy="457203"/>
          </a:xfrm>
        </p:grpSpPr>
        <p:sp>
          <p:nvSpPr>
            <p:cNvPr id="221" name="Rectangle"/>
            <p:cNvSpPr/>
            <p:nvPr/>
          </p:nvSpPr>
          <p:spPr>
            <a:xfrm>
              <a:off x="-1" y="-1"/>
              <a:ext cx="1059921" cy="457204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222" name="Chakra"/>
            <p:cNvSpPr txBox="1"/>
            <p:nvPr/>
          </p:nvSpPr>
          <p:spPr>
            <a:xfrm>
              <a:off x="45720" y="62056"/>
              <a:ext cx="968480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Chakra</a:t>
              </a:r>
            </a:p>
          </p:txBody>
        </p:sp>
      </p:grpSp>
      <p:sp>
        <p:nvSpPr>
          <p:cNvPr id="224" name="Rectangle: Rounded Corners 49"/>
          <p:cNvSpPr/>
          <p:nvPr/>
        </p:nvSpPr>
        <p:spPr>
          <a:xfrm>
            <a:off x="884773" y="3739250"/>
            <a:ext cx="3535930" cy="2393565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225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8025" y="4061142"/>
            <a:ext cx="888985" cy="888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58" descr="Picture 5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50975" y="4061142"/>
            <a:ext cx="1403501" cy="9356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" name="Rectangle 19"/>
          <p:cNvGrpSpPr/>
          <p:nvPr/>
        </p:nvGrpSpPr>
        <p:grpSpPr>
          <a:xfrm>
            <a:off x="9895364" y="1079817"/>
            <a:ext cx="1932676" cy="711965"/>
            <a:chOff x="-1" y="-1"/>
            <a:chExt cx="1932675" cy="711964"/>
          </a:xfrm>
        </p:grpSpPr>
        <p:sp>
          <p:nvSpPr>
            <p:cNvPr id="227" name="Rectangle"/>
            <p:cNvSpPr/>
            <p:nvPr/>
          </p:nvSpPr>
          <p:spPr>
            <a:xfrm>
              <a:off x="-2" y="-2"/>
              <a:ext cx="1932676" cy="711965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228" name="Rendering Engine"/>
            <p:cNvSpPr txBox="1"/>
            <p:nvPr/>
          </p:nvSpPr>
          <p:spPr>
            <a:xfrm>
              <a:off x="45720" y="189436"/>
              <a:ext cx="184123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Rendering Engine</a:t>
              </a:r>
            </a:p>
          </p:txBody>
        </p:sp>
      </p:grpSp>
      <p:grpSp>
        <p:nvGrpSpPr>
          <p:cNvPr id="232" name="Rectangle 20"/>
          <p:cNvGrpSpPr/>
          <p:nvPr/>
        </p:nvGrpSpPr>
        <p:grpSpPr>
          <a:xfrm>
            <a:off x="9877633" y="1834112"/>
            <a:ext cx="1932674" cy="711966"/>
            <a:chOff x="-1" y="-1"/>
            <a:chExt cx="1932673" cy="711964"/>
          </a:xfrm>
        </p:grpSpPr>
        <p:sp>
          <p:nvSpPr>
            <p:cNvPr id="230" name="Rectangle"/>
            <p:cNvSpPr/>
            <p:nvPr/>
          </p:nvSpPr>
          <p:spPr>
            <a:xfrm>
              <a:off x="-2" y="-2"/>
              <a:ext cx="1932675" cy="711965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231" name="JS Engine"/>
            <p:cNvSpPr txBox="1"/>
            <p:nvPr/>
          </p:nvSpPr>
          <p:spPr>
            <a:xfrm>
              <a:off x="45720" y="189435"/>
              <a:ext cx="1841233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JS Engine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JavaScript engine or ECMAScript engines</a:t>
            </a:r>
          </a:p>
        </p:txBody>
      </p:sp>
      <p:pic>
        <p:nvPicPr>
          <p:cNvPr id="236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rcRect l="14417" t="21185" r="2917" b="17333"/>
          <a:stretch>
            <a:fillRect/>
          </a:stretch>
        </p:blipFill>
        <p:spPr>
          <a:xfrm>
            <a:off x="121916" y="1381760"/>
            <a:ext cx="11900180" cy="497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 Box 2"/>
          <p:cNvSpPr txBox="1"/>
          <p:nvPr/>
        </p:nvSpPr>
        <p:spPr>
          <a:xfrm>
            <a:off x="5119285" y="2019300"/>
            <a:ext cx="1967714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pPr/>
            <a:r>
              <a:t>Scheme</a:t>
            </a:r>
          </a:p>
        </p:txBody>
      </p:sp>
      <p:sp>
        <p:nvSpPr>
          <p:cNvPr id="241" name="Text Box 3"/>
          <p:cNvSpPr txBox="1"/>
          <p:nvPr/>
        </p:nvSpPr>
        <p:spPr>
          <a:xfrm>
            <a:off x="8106564" y="2019300"/>
            <a:ext cx="979494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pPr/>
            <a:r>
              <a:t>Self</a:t>
            </a:r>
          </a:p>
        </p:txBody>
      </p:sp>
      <p:sp>
        <p:nvSpPr>
          <p:cNvPr id="242" name="Line 4"/>
          <p:cNvSpPr/>
          <p:nvPr/>
        </p:nvSpPr>
        <p:spPr>
          <a:xfrm flipH="1" flipV="1">
            <a:off x="3657598" y="2743199"/>
            <a:ext cx="2133603" cy="1524003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3" name="Line 7"/>
          <p:cNvSpPr/>
          <p:nvPr/>
        </p:nvSpPr>
        <p:spPr>
          <a:xfrm>
            <a:off x="6019798" y="2743199"/>
            <a:ext cx="152404" cy="1524003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4" name="Text Box 8"/>
          <p:cNvSpPr txBox="1"/>
          <p:nvPr/>
        </p:nvSpPr>
        <p:spPr>
          <a:xfrm>
            <a:off x="2962641" y="2019300"/>
            <a:ext cx="1177187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pPr/>
            <a:r>
              <a:t>Java</a:t>
            </a:r>
          </a:p>
        </p:txBody>
      </p:sp>
      <p:sp>
        <p:nvSpPr>
          <p:cNvPr id="245" name="Text Box 9"/>
          <p:cNvSpPr txBox="1"/>
          <p:nvPr/>
        </p:nvSpPr>
        <p:spPr>
          <a:xfrm>
            <a:off x="4795434" y="4343398"/>
            <a:ext cx="2475713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pPr/>
            <a:r>
              <a:t>JavaScript</a:t>
            </a:r>
          </a:p>
        </p:txBody>
      </p:sp>
      <p:sp>
        <p:nvSpPr>
          <p:cNvPr id="246" name="Line 10"/>
          <p:cNvSpPr/>
          <p:nvPr/>
        </p:nvSpPr>
        <p:spPr>
          <a:xfrm flipV="1">
            <a:off x="6553200" y="2895599"/>
            <a:ext cx="2057403" cy="1371603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7" name="Line 4"/>
          <p:cNvSpPr/>
          <p:nvPr/>
        </p:nvSpPr>
        <p:spPr>
          <a:xfrm flipH="1" flipV="1">
            <a:off x="3728718" y="2743199"/>
            <a:ext cx="2133604" cy="1524003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8" name="Line 7"/>
          <p:cNvSpPr/>
          <p:nvPr/>
        </p:nvSpPr>
        <p:spPr>
          <a:xfrm>
            <a:off x="6095998" y="2727186"/>
            <a:ext cx="147323" cy="1540017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9" name="Line 10"/>
          <p:cNvSpPr/>
          <p:nvPr/>
        </p:nvSpPr>
        <p:spPr>
          <a:xfrm flipV="1">
            <a:off x="6624318" y="2895599"/>
            <a:ext cx="2057403" cy="1371603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d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Content Placeholder 2"/>
          <p:cNvSpPr txBox="1"/>
          <p:nvPr>
            <p:ph type="body" idx="1"/>
          </p:nvPr>
        </p:nvSpPr>
        <p:spPr>
          <a:xfrm>
            <a:off x="499726" y="467830"/>
            <a:ext cx="11291782" cy="6039298"/>
          </a:xfrm>
          <a:prstGeom prst="rect">
            <a:avLst/>
          </a:prstGeom>
        </p:spPr>
        <p:txBody>
          <a:bodyPr/>
          <a:lstStyle/>
          <a:p>
            <a:pPr marL="214884" indent="-214884" defTabSz="859536">
              <a:lnSpc>
                <a:spcPct val="81000"/>
              </a:lnSpc>
              <a:spcBef>
                <a:spcPts val="900"/>
              </a:spcBef>
              <a:defRPr b="1" sz="2300">
                <a:latin typeface="+mj-lt"/>
                <a:ea typeface="+mj-ea"/>
                <a:cs typeface="+mj-cs"/>
                <a:sym typeface="Helvetica"/>
              </a:defRPr>
            </a:pPr>
            <a:r>
              <a:t>Google Chrome</a:t>
            </a:r>
          </a:p>
          <a:p>
            <a:pPr lvl="1" marL="644651" indent="-214884" defTabSz="859536">
              <a:lnSpc>
                <a:spcPct val="81000"/>
              </a:lnSpc>
              <a:spcBef>
                <a:spcPts val="400"/>
              </a:spcBef>
              <a:defRPr b="1" sz="2000">
                <a:latin typeface="+mj-lt"/>
                <a:ea typeface="+mj-ea"/>
                <a:cs typeface="+mj-cs"/>
                <a:sym typeface="Helvetica"/>
              </a:defRPr>
            </a:pPr>
            <a:r>
              <a:t>Blink</a:t>
            </a:r>
          </a:p>
          <a:p>
            <a:pPr lvl="1" marL="859536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 startAt="1"/>
              <a:defRPr sz="2000"/>
            </a:pPr>
            <a:r>
              <a:t>Fork of WebKit</a:t>
            </a:r>
          </a:p>
          <a:p>
            <a:pPr lvl="1" marL="859536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 startAt="1"/>
              <a:defRPr sz="2000"/>
            </a:pPr>
            <a:r>
              <a:t>C++</a:t>
            </a:r>
          </a:p>
          <a:p>
            <a:pPr lvl="1" marL="859536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 startAt="1"/>
              <a:defRPr sz="2000"/>
            </a:pPr>
            <a:r>
              <a:t>Developed in-house by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Google</a:t>
            </a:r>
            <a:r>
              <a:t> as part of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The Chromium Project</a:t>
            </a:r>
            <a:r>
              <a:t>, a project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“to open-source the code for the Google Chrome browser</a:t>
            </a:r>
            <a:r>
              <a:t>”</a:t>
            </a:r>
          </a:p>
          <a:p>
            <a:pPr lvl="1" marL="859536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 startAt="1"/>
              <a:defRPr sz="2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3" invalidUrl="" action="" tgtFrame="" tooltip="" history="1" highlightClick="0" endSnd="0"/>
              </a:rPr>
              <a:t>https://docs.google.com/document/d/1aitSOucL0VHZa9Z2vbRJSyAIsAz24kX8LFByQ5xQnUg/edit</a:t>
            </a:r>
            <a:endParaRPr>
              <a:solidFill>
                <a:srgbClr val="0563C1"/>
              </a:solidFill>
              <a:uFill>
                <a:solidFill>
                  <a:srgbClr val="0563C1"/>
                </a:solidFill>
              </a:uFill>
            </a:endParaRPr>
          </a:p>
          <a:p>
            <a:pPr lvl="1" marL="0" indent="429768" defTabSz="859536">
              <a:lnSpc>
                <a:spcPct val="81000"/>
              </a:lnSpc>
              <a:spcBef>
                <a:spcPts val="400"/>
              </a:spcBef>
              <a:buSzTx/>
              <a:buNone/>
              <a:defRPr sz="2000"/>
            </a:pPr>
          </a:p>
          <a:p>
            <a:pPr lvl="1" marL="644651" indent="-214884" defTabSz="859536">
              <a:lnSpc>
                <a:spcPct val="81000"/>
              </a:lnSpc>
              <a:spcBef>
                <a:spcPts val="400"/>
              </a:spcBef>
              <a:defRPr b="1" sz="2000">
                <a:latin typeface="+mj-lt"/>
                <a:ea typeface="+mj-ea"/>
                <a:cs typeface="+mj-cs"/>
                <a:sym typeface="Helvetica"/>
              </a:defRPr>
            </a:pPr>
            <a:r>
              <a:t>V8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Developed in-house by </a:t>
            </a:r>
            <a:r>
              <a:t>Google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as part of </a:t>
            </a:r>
            <a:r>
              <a:t>The Chromium Project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Used in </a:t>
            </a:r>
            <a:r>
              <a:t>Node.js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!</a:t>
            </a:r>
          </a:p>
          <a:p>
            <a:pPr marL="214884" indent="-214884" defTabSz="859536">
              <a:lnSpc>
                <a:spcPct val="81000"/>
              </a:lnSpc>
              <a:spcBef>
                <a:spcPts val="900"/>
              </a:spcBef>
              <a:defRPr b="1" sz="2300">
                <a:latin typeface="+mj-lt"/>
                <a:ea typeface="+mj-ea"/>
                <a:cs typeface="+mj-cs"/>
                <a:sym typeface="Helvetica"/>
              </a:defRPr>
            </a:pPr>
            <a:r>
              <a:t>Mozilla Firefox</a:t>
            </a:r>
          </a:p>
          <a:p>
            <a:pPr lvl="1" marL="644651" indent="-214884" defTabSz="859536">
              <a:lnSpc>
                <a:spcPct val="81000"/>
              </a:lnSpc>
              <a:spcBef>
                <a:spcPts val="400"/>
              </a:spcBef>
              <a:defRPr b="1" sz="2000">
                <a:latin typeface="+mj-lt"/>
                <a:ea typeface="+mj-ea"/>
                <a:cs typeface="+mj-cs"/>
                <a:sym typeface="Helvetica"/>
              </a:defRPr>
            </a:pPr>
            <a:r>
              <a:t>Gecko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Developed in-house by Mozilla</a:t>
            </a:r>
            <a:br>
              <a:rPr b="0">
                <a:latin typeface="+mn-lt"/>
                <a:ea typeface="+mn-ea"/>
                <a:cs typeface="+mn-cs"/>
                <a:sym typeface="Calibri"/>
              </a:rPr>
            </a:br>
            <a:r>
              <a:rPr b="0">
                <a:latin typeface="+mn-lt"/>
                <a:ea typeface="+mn-ea"/>
                <a:cs typeface="+mn-cs"/>
                <a:sym typeface="Calibri"/>
              </a:rPr>
              <a:t>- Written in </a:t>
            </a:r>
            <a:r>
              <a:t>Rust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!</a:t>
            </a:r>
          </a:p>
          <a:p>
            <a:pPr lvl="1" marL="644651" indent="-214884" defTabSz="859536">
              <a:lnSpc>
                <a:spcPct val="81000"/>
              </a:lnSpc>
              <a:spcBef>
                <a:spcPts val="400"/>
              </a:spcBef>
              <a:defRPr b="1" sz="2000">
                <a:latin typeface="+mj-lt"/>
                <a:ea typeface="+mj-ea"/>
                <a:cs typeface="+mj-cs"/>
                <a:sym typeface="Helvetica"/>
              </a:defRPr>
            </a:pPr>
            <a:r>
              <a:t>SpiderMonkey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</a:t>
            </a:r>
            <a:r>
              <a:rPr b="0" i="1"/>
              <a:t>The first JavaScript engine in history.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Developed by </a:t>
            </a:r>
            <a:r>
              <a:t>Brendan Eich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, the creator of JavaScript, while he was at </a:t>
            </a:r>
            <a:r>
              <a:t>Netscape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Content Placeholder 2"/>
          <p:cNvSpPr txBox="1"/>
          <p:nvPr>
            <p:ph type="body" idx="1"/>
          </p:nvPr>
        </p:nvSpPr>
        <p:spPr>
          <a:xfrm>
            <a:off x="446566" y="297709"/>
            <a:ext cx="10907236" cy="5879257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Safari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pPr>
            <a:r>
              <a:t>WebKit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Created by Apple as a </a:t>
            </a:r>
            <a:r>
              <a:t>fork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of the </a:t>
            </a:r>
            <a:r>
              <a:t>KHTML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and </a:t>
            </a:r>
            <a:r>
              <a:t>KJS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engines from </a:t>
            </a:r>
            <a:r>
              <a:t>Konqueror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, a web browser developed by </a:t>
            </a:r>
            <a:r>
              <a:t>KDE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pPr>
            <a:r>
              <a:t>Nitro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(formerly </a:t>
            </a:r>
            <a:r>
              <a:rPr b="0" i="1"/>
              <a:t>SquirrelFish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)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Edge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pPr>
            <a:r>
              <a:t>EdgeHTML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A fork of Internet Explorer’s </a:t>
            </a:r>
            <a:r>
              <a:rPr b="0" i="1"/>
              <a:t>Trident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that was made not-shitty.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pPr>
            <a:r>
              <a:t>Chakra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Open-sourced as </a:t>
            </a:r>
            <a:r>
              <a:rPr b="0" i="1"/>
              <a:t>ChakraCore.</a:t>
            </a:r>
            <a:br>
              <a:rPr b="0" i="1"/>
            </a:br>
            <a:r>
              <a:rPr b="0">
                <a:latin typeface="+mn-lt"/>
                <a:ea typeface="+mn-ea"/>
                <a:cs typeface="+mn-cs"/>
                <a:sym typeface="Calibri"/>
              </a:rPr>
              <a:t>- In 2016, Microsoft created a PR in the Node.js GitHub repo to use </a:t>
            </a:r>
            <a:r>
              <a:rPr b="0" i="1"/>
              <a:t>ChakraCore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instead of</a:t>
            </a:r>
            <a:r>
              <a:rPr b="0" i="1"/>
              <a:t> V8.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This PR was expanded out into its own project and now lives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Calibri"/>
                <a:hlinkClick r:id="rId3" invalidUrl="" action="" tgtFrame="" tooltip="" history="1" highlightClick="0" endSnd="0"/>
              </a:rPr>
              <a:t>here as a project of the node organization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Content Placeholder 2"/>
          <p:cNvSpPr txBox="1"/>
          <p:nvPr>
            <p:ph type="body" idx="1"/>
          </p:nvPr>
        </p:nvSpPr>
        <p:spPr>
          <a:xfrm>
            <a:off x="425300" y="393402"/>
            <a:ext cx="10928502" cy="5783564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Opera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pPr>
            <a:r>
              <a:t>Blink</a:t>
            </a:r>
          </a:p>
          <a:p>
            <a:pPr lvl="2" marL="1143000" indent="-228600">
              <a:spcBef>
                <a:spcPts val="500"/>
              </a:spcBef>
              <a:defRPr sz="2000"/>
            </a:pPr>
            <a:r>
              <a:t>- Fork of WebKit. Part of Chrome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pPr>
            <a:r>
              <a:t>V8</a:t>
            </a:r>
          </a:p>
          <a:p>
            <a:pPr lvl="2" marL="1143000" indent="-228600">
              <a:spcBef>
                <a:spcPts val="500"/>
              </a:spcBef>
              <a:defRPr sz="2000"/>
            </a:pPr>
            <a:r>
              <a:t>If something works on Google Chrome, you can expect it to work on Opera due to the identical rendering engine + JavaScript engine used.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Internet Explorer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pPr>
            <a:r>
              <a:t>Trident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pPr>
            <a:r>
              <a:t>Chakra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First Web Browser</a:t>
            </a:r>
          </a:p>
        </p:txBody>
      </p:sp>
      <p:pic>
        <p:nvPicPr>
          <p:cNvPr id="106" name="Content Placeholder 4" descr="Content Placeholder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1255" y="1690688"/>
            <a:ext cx="7316946" cy="365847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Rectangle 2"/>
          <p:cNvSpPr txBox="1"/>
          <p:nvPr/>
        </p:nvSpPr>
        <p:spPr>
          <a:xfrm>
            <a:off x="987333" y="5715353"/>
            <a:ext cx="10217334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457200">
              <a:spcBef>
                <a:spcPts val="500"/>
              </a:spcBef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Andreessen and colleagues leave NCSA to form "Mosaic Communications Corp" (Netscape).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Common Internet protocols</a:t>
            </a:r>
          </a:p>
        </p:txBody>
      </p:sp>
      <p:sp>
        <p:nvSpPr>
          <p:cNvPr id="262" name="Content Placeholder 2"/>
          <p:cNvSpPr txBox="1"/>
          <p:nvPr>
            <p:ph type="body" idx="1"/>
          </p:nvPr>
        </p:nvSpPr>
        <p:spPr>
          <a:xfrm>
            <a:off x="417785" y="1825624"/>
            <a:ext cx="10515601" cy="4351338"/>
          </a:xfrm>
          <a:prstGeom prst="rect">
            <a:avLst/>
          </a:prstGeom>
        </p:spPr>
        <p:txBody>
          <a:bodyPr/>
          <a:lstStyle/>
          <a:p>
            <a:pPr/>
            <a:r>
              <a:t>TCP/IP </a:t>
            </a:r>
          </a:p>
          <a:p>
            <a:pPr/>
            <a:r>
              <a:t>HTTP / HTTPS</a:t>
            </a:r>
          </a:p>
          <a:p>
            <a:pPr/>
            <a:r>
              <a:t>FTP </a:t>
            </a:r>
          </a:p>
        </p:txBody>
      </p:sp>
      <p:pic>
        <p:nvPicPr>
          <p:cNvPr id="26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51725" y="1203434"/>
            <a:ext cx="8951090" cy="54957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2357" y="2925222"/>
            <a:ext cx="3567654" cy="3567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Google Shape;54;p13" descr="Google Shape;54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70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IP – MAC address – Ports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➔</a:t>
            </a:r>
            <a:r>
              <a:t> Discussion</a:t>
            </a:r>
          </a:p>
        </p:txBody>
      </p:sp>
      <p:sp>
        <p:nvSpPr>
          <p:cNvPr id="268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Why IP address when we have MAC address</a:t>
            </a:r>
          </a:p>
          <a:p>
            <a:pPr/>
            <a:r>
              <a:t>Why they are called as ports ? Why we need ports? </a:t>
            </a:r>
          </a:p>
          <a:p>
            <a:pPr/>
          </a:p>
          <a:p>
            <a:pPr/>
          </a:p>
          <a:p>
            <a:pPr/>
            <a:r>
              <a:t>IMEA – MAC</a:t>
            </a:r>
          </a:p>
          <a:p>
            <a:pPr/>
            <a:r>
              <a:t>IP – Mobile Number</a:t>
            </a:r>
          </a:p>
          <a:p>
            <a:pPr/>
            <a:r>
              <a:t>Port – USB / C-type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Rectangle 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HTTP</a:t>
            </a:r>
          </a:p>
        </p:txBody>
      </p:sp>
      <p:sp>
        <p:nvSpPr>
          <p:cNvPr id="272" name="Rectangle 3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Hypertext Transport Protocol</a:t>
            </a:r>
          </a:p>
          <a:p>
            <a:pPr/>
            <a:r>
              <a:t>Language of the Web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protocol used for communication between web browsers and web servers</a:t>
            </a:r>
          </a:p>
          <a:p>
            <a:pPr/>
            <a:r>
              <a:t>TCP port 80 (443 secure)</a:t>
            </a:r>
          </a:p>
          <a:p>
            <a:pPr/>
            <a:r>
              <a:t>RFC 2616 (ver 1.1)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Evolution of HTTP</a:t>
            </a:r>
          </a:p>
        </p:txBody>
      </p:sp>
      <p:sp>
        <p:nvSpPr>
          <p:cNvPr id="276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HTTP/0.9 – The one-line protocol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GET /mypage.html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HTTP/1.0 – Building extensibility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HTTP headers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HTTP/1.1 – The standardized protocol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More than 15 years of extensions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HTTP/2 – A protocol for greater performance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HTTP/3 - HTTP over QUIC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HTTP methods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HTTP methods</a:t>
            </a:r>
          </a:p>
        </p:txBody>
      </p:sp>
      <p:pic>
        <p:nvPicPr>
          <p:cNvPr id="279" name="http-header-functions.jpg" descr="http-header-functions.jpg"/>
          <p:cNvPicPr>
            <a:picLocks noChangeAspect="1"/>
          </p:cNvPicPr>
          <p:nvPr/>
        </p:nvPicPr>
        <p:blipFill>
          <a:blip r:embed="rId2">
            <a:extLst/>
          </a:blip>
          <a:srcRect l="0" t="9895" r="0" b="9895"/>
          <a:stretch>
            <a:fillRect/>
          </a:stretch>
        </p:blipFill>
        <p:spPr>
          <a:xfrm>
            <a:off x="1454852" y="1314112"/>
            <a:ext cx="8918035" cy="53703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HTTP Headers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HTTP Headers</a:t>
            </a:r>
          </a:p>
        </p:txBody>
      </p:sp>
      <p:pic>
        <p:nvPicPr>
          <p:cNvPr id="283" name="BeMUtg4CMAA59I6.jpg" descr="BeMUtg4CMAA59I6.jpg"/>
          <p:cNvPicPr>
            <a:picLocks noChangeAspect="1"/>
          </p:cNvPicPr>
          <p:nvPr/>
        </p:nvPicPr>
        <p:blipFill>
          <a:blip r:embed="rId3">
            <a:extLst/>
          </a:blip>
          <a:srcRect l="0" t="35211" r="16504" b="26203"/>
          <a:stretch>
            <a:fillRect/>
          </a:stretch>
        </p:blipFill>
        <p:spPr>
          <a:xfrm>
            <a:off x="1588463" y="1802675"/>
            <a:ext cx="7849199" cy="4691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Title 1"/>
          <p:cNvSpPr txBox="1"/>
          <p:nvPr>
            <p:ph type="title"/>
          </p:nvPr>
        </p:nvSpPr>
        <p:spPr>
          <a:xfrm>
            <a:off x="593310" y="252536"/>
            <a:ext cx="10515601" cy="1325564"/>
          </a:xfrm>
          <a:prstGeom prst="rect">
            <a:avLst/>
          </a:prstGeom>
        </p:spPr>
        <p:txBody>
          <a:bodyPr/>
          <a:lstStyle/>
          <a:p>
            <a:pPr/>
            <a:r>
              <a:t>How the Server looks at the URL</a:t>
            </a:r>
          </a:p>
        </p:txBody>
      </p:sp>
      <p:sp>
        <p:nvSpPr>
          <p:cNvPr id="287" name="Content Placeholder 2"/>
          <p:cNvSpPr txBox="1"/>
          <p:nvPr>
            <p:ph type="body" sz="quarter" idx="1"/>
          </p:nvPr>
        </p:nvSpPr>
        <p:spPr>
          <a:xfrm>
            <a:off x="38137" y="2272869"/>
            <a:ext cx="11124740" cy="64134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sz="24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http://www.guvi.io:80/index.html</a:t>
            </a:r>
          </a:p>
        </p:txBody>
      </p:sp>
      <p:pic>
        <p:nvPicPr>
          <p:cNvPr id="288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49657" t="0" r="0" b="0"/>
          <a:stretch>
            <a:fillRect/>
          </a:stretch>
        </p:blipFill>
        <p:spPr>
          <a:xfrm>
            <a:off x="-30166" y="2532545"/>
            <a:ext cx="6022491" cy="4215918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Rectangle 9"/>
          <p:cNvSpPr txBox="1"/>
          <p:nvPr/>
        </p:nvSpPr>
        <p:spPr>
          <a:xfrm>
            <a:off x="8642738" y="2162150"/>
            <a:ext cx="3579422" cy="66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b="1"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Get</a:t>
            </a:r>
            <a:r>
              <a:rPr sz="2800"/>
              <a:t> /index.html</a:t>
            </a:r>
          </a:p>
        </p:txBody>
      </p:sp>
      <p:sp>
        <p:nvSpPr>
          <p:cNvPr id="290" name="Rectangle 10"/>
          <p:cNvSpPr/>
          <p:nvPr/>
        </p:nvSpPr>
        <p:spPr>
          <a:xfrm>
            <a:off x="470057" y="4914844"/>
            <a:ext cx="4772811" cy="5613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3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urier New"/>
                <a:ea typeface="Courier New"/>
                <a:cs typeface="Courier New"/>
                <a:sym typeface="Courier New"/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http://www.guvi.io</a:t>
            </a:r>
          </a:p>
        </p:txBody>
      </p:sp>
      <p:sp>
        <p:nvSpPr>
          <p:cNvPr id="291" name="Line 4"/>
          <p:cNvSpPr/>
          <p:nvPr/>
        </p:nvSpPr>
        <p:spPr>
          <a:xfrm>
            <a:off x="6024298" y="4138493"/>
            <a:ext cx="2892427" cy="3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2" name="Text Box 5"/>
          <p:cNvSpPr txBox="1"/>
          <p:nvPr/>
        </p:nvSpPr>
        <p:spPr>
          <a:xfrm>
            <a:off x="6439775" y="3768133"/>
            <a:ext cx="1750317" cy="345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4" tIns="45714" rIns="45714" bIns="45714" anchor="ctr">
            <a:spAutoFit/>
          </a:bodyPr>
          <a:lstStyle>
            <a:lvl1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HTTP request</a:t>
            </a:r>
          </a:p>
        </p:txBody>
      </p:sp>
      <p:sp>
        <p:nvSpPr>
          <p:cNvPr id="293" name="Line 6"/>
          <p:cNvSpPr/>
          <p:nvPr/>
        </p:nvSpPr>
        <p:spPr>
          <a:xfrm flipV="1">
            <a:off x="6176695" y="4727456"/>
            <a:ext cx="2740029" cy="19052"/>
          </a:xfrm>
          <a:prstGeom prst="line">
            <a:avLst/>
          </a:prstGeom>
          <a:ln w="28575">
            <a:solidFill>
              <a:srgbClr val="000000"/>
            </a:solidFill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4" name="Text Box 7"/>
          <p:cNvSpPr txBox="1"/>
          <p:nvPr/>
        </p:nvSpPr>
        <p:spPr>
          <a:xfrm>
            <a:off x="6447385" y="4894464"/>
            <a:ext cx="1887499" cy="59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4" tIns="45714" rIns="45714" bIns="45714" anchor="ctr">
            <a:spAutoFit/>
          </a:bodyPr>
          <a:lstStyle/>
          <a:p>
            <a: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HTTP response</a:t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(content)</a:t>
            </a:r>
          </a:p>
        </p:txBody>
      </p:sp>
      <p:pic>
        <p:nvPicPr>
          <p:cNvPr id="295" name="Picture 16" descr="Picture 1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23717" y="2924892"/>
            <a:ext cx="2894906" cy="2894904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Content Placeholder 2"/>
          <p:cNvSpPr txBox="1"/>
          <p:nvPr/>
        </p:nvSpPr>
        <p:spPr>
          <a:xfrm>
            <a:off x="680717" y="5775254"/>
            <a:ext cx="6022583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15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Default browser method is GET</a:t>
            </a:r>
          </a:p>
        </p:txBody>
      </p:sp>
      <p:pic>
        <p:nvPicPr>
          <p:cNvPr id="297" name="2333476.png" descr="233347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70228" y="2138885"/>
            <a:ext cx="709468" cy="709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Connection Line" descr="Connection Lin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440433" y="2665611"/>
            <a:ext cx="1808466" cy="1314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Connection Line" descr="Connection Lin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578127" y="1795041"/>
            <a:ext cx="2444915" cy="522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Class="entr" nodeType="with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7" grpId="5"/>
      <p:bldP build="whole" bldLvl="1" animBg="1" rev="0" advAuto="0" spid="298" grpId="6"/>
      <p:bldP build="whole" bldLvl="1" animBg="1" rev="0" advAuto="0" spid="292" grpId="7"/>
      <p:bldP build="whole" bldLvl="1" animBg="1" rev="0" advAuto="0" spid="295" grpId="10"/>
      <p:bldP build="whole" bldLvl="1" animBg="1" rev="0" advAuto="0" spid="294" grpId="11"/>
      <p:bldP build="whole" bldLvl="1" animBg="1" rev="0" advAuto="0" spid="293" grpId="12"/>
      <p:bldP build="whole" bldLvl="1" animBg="1" rev="0" advAuto="0" spid="289" grpId="9"/>
      <p:bldP build="whole" bldLvl="1" animBg="1" rev="0" advAuto="0" spid="299" grpId="4"/>
      <p:bldP build="whole" bldLvl="1" animBg="1" rev="0" advAuto="0" spid="288" grpId="1"/>
      <p:bldP build="whole" bldLvl="1" animBg="1" rev="0" advAuto="0" spid="290" grpId="2"/>
      <p:bldP build="whole" bldLvl="1" animBg="1" rev="0" advAuto="0" spid="291" grpId="8"/>
      <p:bldP build="p" bldLvl="5" animBg="1" rev="0" advAuto="0" spid="296" grpId="13"/>
      <p:bldP build="p" bldLvl="1" animBg="1" rev="0" advAuto="0" spid="287" grpId="3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CURL</a:t>
            </a:r>
          </a:p>
        </p:txBody>
      </p:sp>
      <p:sp>
        <p:nvSpPr>
          <p:cNvPr id="303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3" invalidUrl="" action="" tgtFrame="" tooltip="" history="1" highlightClick="0" endSnd="0"/>
              </a:rPr>
              <a:t>https://curl.haxx.se/download.html</a:t>
            </a:r>
            <a:endParaRPr>
              <a:solidFill>
                <a:srgbClr val="0563C1"/>
              </a:solidFill>
              <a:uFill>
                <a:solidFill>
                  <a:srgbClr val="0563C1"/>
                </a:solidFill>
              </a:uFill>
            </a:endParaRPr>
          </a:p>
          <a:p>
            <a:pPr/>
            <a:r>
              <a:t>Veiw src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www.example.com</a:t>
            </a:r>
          </a:p>
          <a:p>
            <a:pPr/>
            <a:r>
              <a:t>curl -i example.com</a:t>
            </a:r>
          </a:p>
        </p:txBody>
      </p:sp>
      <p:sp>
        <p:nvSpPr>
          <p:cNvPr id="304" name="Rectangle 3"/>
          <p:cNvSpPr txBox="1"/>
          <p:nvPr/>
        </p:nvSpPr>
        <p:spPr>
          <a:xfrm>
            <a:off x="5303518" y="3054056"/>
            <a:ext cx="6004564" cy="3546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HTTP/1.1 200 OK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Age: 257088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Cache-Control: max-age=604800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Content-Type: text/html; charset=UTF-8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Date: Sun, 26 Jan 2020 12:56:40 GMT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Etag: "3147526947+gzip+ident"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Expires: Sun, 02 Feb 2020 12:56:40 GMT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Last-Modified: Thu, 17 Oct 2019 07:18:26 GMT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Server: ECS (oxr/8313)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Vary: Accept-Encoding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X-Cache: HIT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Content-Length: 1256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Tasks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Tasks</a:t>
            </a:r>
          </a:p>
        </p:txBody>
      </p:sp>
      <p:sp>
        <p:nvSpPr>
          <p:cNvPr id="308" name="Difference between HTTP1.1 vs 2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Difference between HTTP1.1 vs 2</a:t>
            </a:r>
          </a:p>
          <a:p>
            <a: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3" invalidUrl="" action="" tgtFrame="" tooltip="" history="1" highlightClick="0" endSnd="0"/>
              </a:rPr>
              <a:t>https://linuxize.com/post/curl-command-examples/</a:t>
            </a:r>
          </a:p>
          <a:p>
            <a:pPr lvl="1" marL="685800" indent="-228600"/>
            <a:r>
              <a:t>Do all the commands in this page , Copy &amp; submit the result in a txt file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Rectangle 2"/>
          <p:cNvSpPr txBox="1"/>
          <p:nvPr>
            <p:ph type="title"/>
          </p:nvPr>
        </p:nvSpPr>
        <p:spPr>
          <a:xfrm>
            <a:off x="1904997" y="417512"/>
            <a:ext cx="5646744" cy="573091"/>
          </a:xfrm>
          <a:prstGeom prst="rect">
            <a:avLst/>
          </a:prstGeom>
        </p:spPr>
        <p:txBody>
          <a:bodyPr/>
          <a:lstStyle>
            <a:lvl1pPr defTabSz="886966">
              <a:defRPr sz="3700"/>
            </a:lvl1pPr>
          </a:lstStyle>
          <a:p>
            <a:pPr/>
            <a:r>
              <a:t>Web Content</a:t>
            </a:r>
          </a:p>
        </p:txBody>
      </p:sp>
      <p:sp>
        <p:nvSpPr>
          <p:cNvPr id="312" name="Rectangle 3"/>
          <p:cNvSpPr txBox="1"/>
          <p:nvPr>
            <p:ph type="body" idx="1"/>
          </p:nvPr>
        </p:nvSpPr>
        <p:spPr>
          <a:xfrm>
            <a:off x="261258" y="1220786"/>
            <a:ext cx="12066814" cy="5224467"/>
          </a:xfrm>
          <a:prstGeom prst="rect">
            <a:avLst/>
          </a:prstGeom>
        </p:spPr>
        <p:txBody>
          <a:bodyPr/>
          <a:lstStyle/>
          <a:p>
            <a:pPr/>
            <a:r>
              <a:t>Web servers return </a:t>
            </a:r>
            <a:r>
              <a:rPr i="1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rPr>
              <a:t>content</a:t>
            </a:r>
            <a:r>
              <a:t> to clients</a:t>
            </a:r>
          </a:p>
          <a:p>
            <a:pPr lvl="1" marL="685800" indent="-228600">
              <a:spcBef>
                <a:spcPts val="500"/>
              </a:spcBef>
              <a:defRPr i="1" sz="2400">
                <a:latin typeface="+mj-lt"/>
                <a:ea typeface="+mj-ea"/>
                <a:cs typeface="+mj-cs"/>
                <a:sym typeface="Helvetica"/>
              </a:defRPr>
            </a:pPr>
            <a:r>
              <a:t>content: </a:t>
            </a:r>
            <a:r>
              <a:rPr i="0">
                <a:latin typeface="+mn-lt"/>
                <a:ea typeface="+mn-ea"/>
                <a:cs typeface="+mn-cs"/>
                <a:sym typeface="Calibri"/>
              </a:rPr>
              <a:t>a sequence of bytes with an associated MIME (Multipurpose Internet Mail Extensions) type</a:t>
            </a:r>
          </a:p>
          <a:p>
            <a:pPr/>
            <a:r>
              <a:t>Example MIME types</a:t>
            </a:r>
          </a:p>
          <a:p>
            <a:pPr lvl="1" marL="685800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text/html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		     		  HTML document</a:t>
            </a:r>
          </a:p>
          <a:p>
            <a:pPr lvl="1" marL="685800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text/plain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		     		  Unformatted text</a:t>
            </a:r>
          </a:p>
          <a:p>
            <a:pPr lvl="1" marL="685800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application/postscript	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 Postcript document</a:t>
            </a:r>
          </a:p>
          <a:p>
            <a:pPr lvl="1" marL="685800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image/gif	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	   		  Binary image encoded in GIF format</a:t>
            </a:r>
          </a:p>
          <a:p>
            <a:pPr lvl="1" marL="685800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image/jpeg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	                 		  Binary image encoded in JPEG</a:t>
            </a:r>
          </a:p>
          <a:p>
            <a:pPr lvl="1" marL="0" indent="457200">
              <a:spcBef>
                <a:spcPts val="500"/>
              </a:spcBef>
              <a:buSzTx/>
              <a:buNone/>
              <a:defRPr sz="2400"/>
            </a:pPr>
            <a:r>
              <a:t>                                                    		  format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1" name="Content Placeholder 9" descr="Content Placeholder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3060" y="0"/>
            <a:ext cx="3163190" cy="4163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597927"/>
            <a:ext cx="7752092" cy="5215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11" descr="Picture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85326" y="4279107"/>
            <a:ext cx="3958604" cy="2578893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Rectangle 12"/>
          <p:cNvSpPr txBox="1"/>
          <p:nvPr/>
        </p:nvSpPr>
        <p:spPr>
          <a:xfrm>
            <a:off x="476298" y="5878528"/>
            <a:ext cx="6004564" cy="62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http://www.internethistorypodcast.com/2014/04/on-the-20th-anniversary-an-oral-history-of-netscapes-founding/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Thanks"/>
          <p:cNvSpPr txBox="1"/>
          <p:nvPr>
            <p:ph type="title"/>
          </p:nvPr>
        </p:nvSpPr>
        <p:spPr>
          <a:xfrm>
            <a:off x="4658130" y="2368007"/>
            <a:ext cx="10515601" cy="1325564"/>
          </a:xfrm>
          <a:prstGeom prst="rect">
            <a:avLst/>
          </a:prstGeom>
        </p:spPr>
        <p:txBody>
          <a:bodyPr/>
          <a:lstStyle/>
          <a:p>
            <a:pPr/>
            <a:r>
              <a:t>Thanks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Content Placeholder 4" descr="Content Placeholder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4909" y="-16579"/>
            <a:ext cx="10311873" cy="687457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Rectangle 5"/>
          <p:cNvSpPr/>
          <p:nvPr/>
        </p:nvSpPr>
        <p:spPr>
          <a:xfrm>
            <a:off x="-1" y="6488667"/>
            <a:ext cx="12070082" cy="333084"/>
          </a:xfrm>
          <a:prstGeom prst="rect">
            <a:avLst/>
          </a:prstGeom>
          <a:solidFill>
            <a:srgbClr val="FFFFFF">
              <a:alpha val="73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Src:  https://medium.com/@traciemasek/a-brief-history-of-the-original-browsers-and-the-first-browser-war-7823fdf756fe</a:t>
            </a:r>
          </a:p>
        </p:txBody>
      </p:sp>
      <p:sp>
        <p:nvSpPr>
          <p:cNvPr id="120" name="Title 1"/>
          <p:cNvSpPr txBox="1"/>
          <p:nvPr/>
        </p:nvSpPr>
        <p:spPr>
          <a:xfrm>
            <a:off x="551180" y="-16579"/>
            <a:ext cx="10515601" cy="1325563"/>
          </a:xfrm>
          <a:prstGeom prst="rect">
            <a:avLst/>
          </a:prstGeom>
          <a:solidFill>
            <a:srgbClr val="FFFFFF">
              <a:alpha val="76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>
              <a:lnSpc>
                <a:spcPct val="81000"/>
              </a:lnSpc>
              <a:defRPr sz="39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Browser Wars</a:t>
            </a:r>
            <a:r>
              <a:rPr sz="3700"/>
              <a:t> https://www.youtube.com/watch?v=VANORrzKX50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4" name="Content Placeholder 5" descr="Content Placeholder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5584" y="128980"/>
            <a:ext cx="8047031" cy="6027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Content Placeholder 4" descr="Content Placeholder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6749" y="0"/>
            <a:ext cx="8519756" cy="7099794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1"/>
          <p:cNvSpPr txBox="1"/>
          <p:nvPr>
            <p:ph type="title"/>
          </p:nvPr>
        </p:nvSpPr>
        <p:spPr>
          <a:xfrm>
            <a:off x="763771" y="5774230"/>
            <a:ext cx="10515601" cy="1325566"/>
          </a:xfrm>
          <a:prstGeom prst="rect">
            <a:avLst/>
          </a:prstGeom>
          <a:solidFill>
            <a:srgbClr val="FFFFFF">
              <a:alpha val="19000"/>
            </a:srgbClr>
          </a:solidFill>
        </p:spPr>
        <p:txBody>
          <a:bodyPr/>
          <a:lstStyle>
            <a:lvl1pPr algn="ctr"/>
          </a:lstStyle>
          <a:p>
            <a:pPr/>
            <a:r>
              <a:t>Browser War II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lide Number Placeholder 5"/>
          <p:cNvSpPr txBox="1"/>
          <p:nvPr>
            <p:ph type="sldNum" sz="quarter" idx="4294967295"/>
          </p:nvPr>
        </p:nvSpPr>
        <p:spPr>
          <a:xfrm>
            <a:off x="11172418" y="6414760"/>
            <a:ext cx="181378" cy="24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2" name="Rectangle 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What is JavaScript?</a:t>
            </a:r>
          </a:p>
        </p:txBody>
      </p:sp>
      <p:sp>
        <p:nvSpPr>
          <p:cNvPr id="133" name="Rectangle 3"/>
          <p:cNvSpPr txBox="1"/>
          <p:nvPr>
            <p:ph type="body" sz="half" idx="1"/>
          </p:nvPr>
        </p:nvSpPr>
        <p:spPr>
          <a:xfrm>
            <a:off x="838200" y="1825625"/>
            <a:ext cx="7652657" cy="4351338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spcBef>
                <a:spcPts val="900"/>
              </a:spcBef>
              <a:defRPr sz="3100"/>
            </a:pPr>
            <a:r>
              <a:t>Created by Netscape - 1995</a:t>
            </a:r>
          </a:p>
          <a:p>
            <a:pPr lvl="1" marL="678941" indent="-226313" defTabSz="905255">
              <a:spcBef>
                <a:spcPts val="400"/>
              </a:spcBef>
              <a:defRPr sz="2700"/>
            </a:pPr>
            <a:r>
              <a:t>Originally called LiveWire then LiveScript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Developed by Brandon Eich 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Named to make use of Java market buzz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IE and Netscape renderings are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slightly different</a:t>
            </a:r>
            <a:endParaRPr b="1">
              <a:latin typeface="+mj-lt"/>
              <a:ea typeface="+mj-ea"/>
              <a:cs typeface="+mj-cs"/>
              <a:sym typeface="Helvetica"/>
            </a:endParaRP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JScript created by Microsoft vs JavaScript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Standardized today as ECMAScript</a:t>
            </a:r>
          </a:p>
        </p:txBody>
      </p:sp>
      <p:pic>
        <p:nvPicPr>
          <p:cNvPr id="13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0856" y="1273393"/>
            <a:ext cx="3414826" cy="4311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8" name="Content Placeholder 4" descr="Content Placeholder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6213" y="-20003"/>
            <a:ext cx="11683618" cy="70537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Content Placeholder 5" descr="Content Placeholder 5"/>
          <p:cNvPicPr>
            <a:picLocks noChangeAspect="1"/>
          </p:cNvPicPr>
          <p:nvPr/>
        </p:nvPicPr>
        <p:blipFill>
          <a:blip r:embed="rId3">
            <a:extLst/>
          </a:blip>
          <a:srcRect l="36210" t="41050" r="34695" b="34258"/>
          <a:stretch>
            <a:fillRect/>
          </a:stretch>
        </p:blipFill>
        <p:spPr>
          <a:xfrm>
            <a:off x="-3" y="0"/>
            <a:ext cx="6273214" cy="2994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49933" y="2994661"/>
            <a:ext cx="6743181" cy="369189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Rectangle 8"/>
          <p:cNvSpPr txBox="1"/>
          <p:nvPr/>
        </p:nvSpPr>
        <p:spPr>
          <a:xfrm>
            <a:off x="7988272" y="558282"/>
            <a:ext cx="3932405" cy="33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We will only allow at most 20 nested tags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